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71" r:id="rId11"/>
    <p:sldId id="264" r:id="rId12"/>
    <p:sldId id="272" r:id="rId13"/>
    <p:sldId id="265" r:id="rId14"/>
    <p:sldId id="274" r:id="rId15"/>
    <p:sldId id="276" r:id="rId16"/>
    <p:sldId id="266" r:id="rId17"/>
    <p:sldId id="275" r:id="rId18"/>
    <p:sldId id="267" r:id="rId19"/>
    <p:sldId id="268" r:id="rId20"/>
    <p:sldId id="277" r:id="rId21"/>
    <p:sldId id="280" r:id="rId22"/>
    <p:sldId id="281" r:id="rId23"/>
    <p:sldId id="282" r:id="rId24"/>
    <p:sldId id="283" r:id="rId25"/>
    <p:sldId id="284" r:id="rId26"/>
    <p:sldId id="27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04"/>
    <p:restoredTop sz="94255"/>
  </p:normalViewPr>
  <p:slideViewPr>
    <p:cSldViewPr snapToGrid="0" snapToObjects="1">
      <p:cViewPr varScale="1">
        <p:scale>
          <a:sx n="155" d="100"/>
          <a:sy n="155" d="100"/>
        </p:scale>
        <p:origin x="20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3/26/20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3/26/20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3/26/20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3/26/20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3/26/20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3/26/20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3/26/20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insideairbnb.com/get-the-data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0D4C4-39A7-A040-B986-23180CDD00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8047" y="612227"/>
            <a:ext cx="10357945" cy="4621925"/>
          </a:xfrm>
        </p:spPr>
        <p:txBody>
          <a:bodyPr/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 Airbnb Yearly Revenue Prediction</a:t>
            </a:r>
            <a:br>
              <a:rPr lang="en-US" dirty="0"/>
            </a:br>
            <a:br>
              <a:rPr lang="en-US" sz="1200" dirty="0"/>
            </a:br>
            <a:r>
              <a:rPr lang="en-US" sz="1200" dirty="0"/>
              <a:t>Ashley </a:t>
            </a:r>
            <a:r>
              <a:rPr lang="en-US" sz="1200" dirty="0" err="1"/>
              <a:t>Jiangyang</a:t>
            </a:r>
            <a:r>
              <a:rPr lang="en-US" sz="1200" dirty="0"/>
              <a:t> </a:t>
            </a:r>
            <a:br>
              <a:rPr lang="en-US" sz="1200" dirty="0"/>
            </a:br>
            <a:r>
              <a:rPr lang="en-US" sz="1200" dirty="0"/>
              <a:t>Data Science intensive Capstone Project</a:t>
            </a:r>
            <a:br>
              <a:rPr lang="en-US" sz="1200" dirty="0"/>
            </a:br>
            <a:r>
              <a:rPr lang="en-US" sz="1200" dirty="0"/>
              <a:t>Mar, 2020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4E2B2C-E764-BB45-AEF9-7D6EAF7B5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697" y="4980152"/>
            <a:ext cx="23368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877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6D2AB7A-67AD-344E-8B01-89BBDC58C6D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59045" cy="4338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200" dirty="0"/>
              <a:t>Listing Accommodates &amp; Facilities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C7704-0AD3-CE46-875F-1B0B2618A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92" y="1386697"/>
            <a:ext cx="5593492" cy="4940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89E01A-DEC0-9442-AA3D-48FADEC09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790" y="1386697"/>
            <a:ext cx="6621034" cy="494004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20F149-777E-254B-8CC7-729B692D8BC4}"/>
              </a:ext>
            </a:extLst>
          </p:cNvPr>
          <p:cNvSpPr txBox="1">
            <a:spLocks/>
          </p:cNvSpPr>
          <p:nvPr/>
        </p:nvSpPr>
        <p:spPr>
          <a:xfrm>
            <a:off x="378941" y="492949"/>
            <a:ext cx="4917990" cy="3031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1700" dirty="0"/>
              <a:t>Bedrooms &amp; Bathrooms &amp; Accommodates </a:t>
            </a:r>
          </a:p>
        </p:txBody>
      </p:sp>
    </p:spTree>
    <p:extLst>
      <p:ext uri="{BB962C8B-B14F-4D97-AF65-F5344CB8AC3E}">
        <p14:creationId xmlns:p14="http://schemas.microsoft.com/office/powerpoint/2010/main" val="481650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6D2AB7A-67AD-344E-8B01-89BBDC58C6D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59045" cy="4338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200" dirty="0"/>
              <a:t>Listing Accommodates &amp; Facilities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CFEE25-2EEE-2846-922D-8FB4572BC038}"/>
              </a:ext>
            </a:extLst>
          </p:cNvPr>
          <p:cNvSpPr txBox="1">
            <a:spLocks/>
          </p:cNvSpPr>
          <p:nvPr/>
        </p:nvSpPr>
        <p:spPr>
          <a:xfrm>
            <a:off x="378941" y="492949"/>
            <a:ext cx="4917990" cy="3031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1700" dirty="0"/>
              <a:t>Clean Fee &amp; Guest Included &amp; Availability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632373-4108-9B4E-9E1B-BC310AE56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845" y="1619073"/>
            <a:ext cx="3454400" cy="3416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3E0D1C-B56B-084B-B62B-39603E299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245" y="1606373"/>
            <a:ext cx="3556000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C7552C-E33F-D344-9DCC-E837D6732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8245" y="1606373"/>
            <a:ext cx="33782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63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5B59B16-4BFD-7249-9133-A897F031F0F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59045" cy="4338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200" dirty="0"/>
              <a:t>Listing Accommodates &amp; Facilities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0CDF61-1BE1-A64E-B895-FD1DEEADDCE2}"/>
              </a:ext>
            </a:extLst>
          </p:cNvPr>
          <p:cNvSpPr txBox="1">
            <a:spLocks/>
          </p:cNvSpPr>
          <p:nvPr/>
        </p:nvSpPr>
        <p:spPr>
          <a:xfrm>
            <a:off x="378941" y="492949"/>
            <a:ext cx="1812324" cy="3031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1700" dirty="0"/>
              <a:t>30 Amenities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5F6265-8200-4347-B594-AD93855C8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499" y="492948"/>
            <a:ext cx="2096275" cy="30715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0E7058-0145-364D-821E-0482FF948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774" y="492947"/>
            <a:ext cx="1987157" cy="30988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5655F5-EE5A-974C-AACE-313539D80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834" y="1070990"/>
            <a:ext cx="4967852" cy="44271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9E62E1-E151-0C4C-B89D-5F36753D4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5796" y="492949"/>
            <a:ext cx="2105409" cy="30988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790AC0-32C9-1D47-AB02-8219B530CB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1499" y="3564468"/>
            <a:ext cx="2096275" cy="32360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CE9836D-CF0D-0240-BB1E-05E942E68D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7774" y="3591830"/>
            <a:ext cx="2096275" cy="32087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D29434-E92D-3247-8DC0-B3777BDCD1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4048" y="3591830"/>
            <a:ext cx="1987157" cy="320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51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DACBFC7-4542-2B4E-8819-59368810BD0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59045" cy="424393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200" dirty="0"/>
              <a:t>Interactive Relationship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9DF615F-221D-3A4C-B412-2D22CBAA18A8}"/>
              </a:ext>
            </a:extLst>
          </p:cNvPr>
          <p:cNvSpPr txBox="1">
            <a:spLocks/>
          </p:cNvSpPr>
          <p:nvPr/>
        </p:nvSpPr>
        <p:spPr>
          <a:xfrm>
            <a:off x="378941" y="492949"/>
            <a:ext cx="2010032" cy="3031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1700" dirty="0"/>
              <a:t>From Host’s Side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6473D3-F78E-4D40-B2B1-806531ACC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292" y="1198685"/>
            <a:ext cx="7836877" cy="21011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42F2C3-FEA2-BB43-9EB3-BD0B46EDB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291" y="3299877"/>
            <a:ext cx="4003431" cy="30092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47FA96-E9D2-A44E-9074-7E03A525E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722" y="3299876"/>
            <a:ext cx="3833447" cy="30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DACBFC7-4542-2B4E-8819-59368810BD0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59045" cy="424393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200" dirty="0"/>
              <a:t>Interactive Relationship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9DF615F-221D-3A4C-B412-2D22CBAA18A8}"/>
              </a:ext>
            </a:extLst>
          </p:cNvPr>
          <p:cNvSpPr txBox="1">
            <a:spLocks/>
          </p:cNvSpPr>
          <p:nvPr/>
        </p:nvSpPr>
        <p:spPr>
          <a:xfrm>
            <a:off x="378941" y="492949"/>
            <a:ext cx="2200136" cy="3031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1700" dirty="0"/>
              <a:t>From Guest’s Side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266451-136C-5F49-A462-E055D9972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353" y="96146"/>
            <a:ext cx="4340124" cy="66737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1F90BC-032F-654F-947A-A8C0F0A9B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37" y="1786793"/>
            <a:ext cx="6951695" cy="216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838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DACBFC7-4542-2B4E-8819-59368810BD0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59045" cy="424393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200" dirty="0"/>
              <a:t>Interactive Relationship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9DF615F-221D-3A4C-B412-2D22CBAA18A8}"/>
              </a:ext>
            </a:extLst>
          </p:cNvPr>
          <p:cNvSpPr txBox="1">
            <a:spLocks/>
          </p:cNvSpPr>
          <p:nvPr/>
        </p:nvSpPr>
        <p:spPr>
          <a:xfrm>
            <a:off x="378941" y="492949"/>
            <a:ext cx="2200136" cy="3031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1700" dirty="0"/>
              <a:t>From Guest’s Side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874070-1CF1-EA46-96AF-A98359BC3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94" y="1218711"/>
            <a:ext cx="5738765" cy="51234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F195A3-E075-3A45-8D8E-861819233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859" y="1218711"/>
            <a:ext cx="5579908" cy="512347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5D9E2AA-D3A0-A649-9D84-672C6042BCED}"/>
              </a:ext>
            </a:extLst>
          </p:cNvPr>
          <p:cNvSpPr txBox="1">
            <a:spLocks/>
          </p:cNvSpPr>
          <p:nvPr/>
        </p:nvSpPr>
        <p:spPr>
          <a:xfrm>
            <a:off x="4911971" y="946229"/>
            <a:ext cx="1770184" cy="27248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1200" dirty="0"/>
              <a:t>Review Rating Score</a:t>
            </a:r>
          </a:p>
        </p:txBody>
      </p:sp>
    </p:spTree>
    <p:extLst>
      <p:ext uri="{BB962C8B-B14F-4D97-AF65-F5344CB8AC3E}">
        <p14:creationId xmlns:p14="http://schemas.microsoft.com/office/powerpoint/2010/main" val="280739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D8B947-B34E-2A4D-B823-935508F7047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59045" cy="456763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200" dirty="0"/>
              <a:t>Geographical Information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AEE365-E0A6-3D4D-9107-853C853A7D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3"/>
          <a:stretch/>
        </p:blipFill>
        <p:spPr>
          <a:xfrm>
            <a:off x="1219688" y="773722"/>
            <a:ext cx="9647604" cy="572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86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D8B947-B34E-2A4D-B823-935508F7047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59045" cy="456763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200" dirty="0"/>
              <a:t>Geographical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54CB8-077F-9749-97FA-F64C32CA8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38" y="881184"/>
            <a:ext cx="9760438" cy="557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0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64C8D-9169-1B42-AD8F-E17D7CB0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C731E-BDAF-D84C-8889-2C85E121D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1604681"/>
          </a:xfrm>
          <a:solidFill>
            <a:schemeClr val="accent4">
              <a:lumMod val="75000"/>
            </a:schemeClr>
          </a:solidFill>
        </p:spPr>
        <p:txBody>
          <a:bodyPr>
            <a:noAutofit/>
          </a:bodyPr>
          <a:lstStyle/>
          <a:p>
            <a:r>
              <a:rPr lang="en-US" sz="2200" dirty="0"/>
              <a:t>Preprocessing Data</a:t>
            </a:r>
          </a:p>
          <a:p>
            <a:pPr marL="0" indent="0">
              <a:buNone/>
            </a:pPr>
            <a:r>
              <a:rPr lang="en-US" sz="2200" dirty="0"/>
              <a:t>	- Access Collinearity</a:t>
            </a:r>
          </a:p>
          <a:p>
            <a:pPr marL="0" indent="0">
              <a:buNone/>
            </a:pPr>
            <a:r>
              <a:rPr lang="en-US" sz="2200" dirty="0"/>
              <a:t>	- Normalizing &amp; Standardizing 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170B43-2AEE-9A4E-A582-1429D0DAAD36}"/>
              </a:ext>
            </a:extLst>
          </p:cNvPr>
          <p:cNvSpPr txBox="1">
            <a:spLocks/>
          </p:cNvSpPr>
          <p:nvPr/>
        </p:nvSpPr>
        <p:spPr>
          <a:xfrm>
            <a:off x="1103311" y="3857269"/>
            <a:ext cx="8946541" cy="1676023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200" dirty="0"/>
              <a:t>Evaluate &amp; Compare Machine Learning Models</a:t>
            </a:r>
          </a:p>
          <a:p>
            <a:pPr marL="0" indent="0">
              <a:buNone/>
            </a:pPr>
            <a:r>
              <a:rPr lang="en-US" sz="2200" dirty="0"/>
              <a:t>	- Model to evaluate</a:t>
            </a:r>
          </a:p>
          <a:p>
            <a:pPr marL="0" indent="0">
              <a:buNone/>
            </a:pPr>
            <a:r>
              <a:rPr lang="en-US" sz="2200" dirty="0"/>
              <a:t>	- Model Optimization</a:t>
            </a:r>
          </a:p>
          <a:p>
            <a:pPr marL="0" indent="0">
              <a:buFont typeface="Wingdings 3" charset="2"/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57423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rved Right Arrow 16">
            <a:extLst>
              <a:ext uri="{FF2B5EF4-FFF2-40B4-BE49-F238E27FC236}">
                <a16:creationId xmlns:a16="http://schemas.microsoft.com/office/drawing/2014/main" id="{C9D1CF66-E9A1-3440-A352-CAA06A84D635}"/>
              </a:ext>
            </a:extLst>
          </p:cNvPr>
          <p:cNvSpPr/>
          <p:nvPr/>
        </p:nvSpPr>
        <p:spPr>
          <a:xfrm>
            <a:off x="408885" y="2672858"/>
            <a:ext cx="1392433" cy="2403231"/>
          </a:xfrm>
          <a:prstGeom prst="curved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urved Right Arrow 10">
            <a:extLst>
              <a:ext uri="{FF2B5EF4-FFF2-40B4-BE49-F238E27FC236}">
                <a16:creationId xmlns:a16="http://schemas.microsoft.com/office/drawing/2014/main" id="{EAD41884-036C-AB4C-9211-65966AFA132E}"/>
              </a:ext>
            </a:extLst>
          </p:cNvPr>
          <p:cNvSpPr/>
          <p:nvPr/>
        </p:nvSpPr>
        <p:spPr>
          <a:xfrm flipH="1">
            <a:off x="9355165" y="2672858"/>
            <a:ext cx="1324708" cy="2403232"/>
          </a:xfrm>
          <a:prstGeom prst="curved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2A6A79-6504-A448-AFA7-A6035A9313F6}"/>
              </a:ext>
            </a:extLst>
          </p:cNvPr>
          <p:cNvSpPr/>
          <p:nvPr/>
        </p:nvSpPr>
        <p:spPr>
          <a:xfrm>
            <a:off x="-8328" y="3499655"/>
            <a:ext cx="2173993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00" dirty="0"/>
              <a:t>Access Collinearity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43CABA-7256-8540-ACF5-20C3F8C9C46F}"/>
              </a:ext>
            </a:extLst>
          </p:cNvPr>
          <p:cNvSpPr/>
          <p:nvPr/>
        </p:nvSpPr>
        <p:spPr>
          <a:xfrm>
            <a:off x="9080717" y="3659358"/>
            <a:ext cx="3198311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00" dirty="0"/>
              <a:t>Normalizing &amp; Standardizing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97E958-4B03-2F4A-A60D-9C57EA7B9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665" y="644061"/>
            <a:ext cx="3106615" cy="28326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59A515-07A6-2947-B493-0E1132B84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993" y="3919890"/>
            <a:ext cx="3089960" cy="28326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B9CB5C-E86A-554B-A401-08890E57E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235" y="652235"/>
            <a:ext cx="2794920" cy="28244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9A98C7-E0D1-DD4F-A502-FF8948E3F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234" y="3740787"/>
            <a:ext cx="2794920" cy="2990449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8020261-B6D4-CB46-AEDC-86225B10EA3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69723" cy="44409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2200" dirty="0"/>
              <a:t>Preprocessing Data</a:t>
            </a:r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770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654E5-7A7A-F942-B33A-4D83A7A78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E7A61-1A15-F94E-8466-38C09FE37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069" y="1853248"/>
            <a:ext cx="7158945" cy="219251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Airbnb Yearly Revenue – How much can you make on the platform?</a:t>
            </a:r>
          </a:p>
          <a:p>
            <a:pPr>
              <a:buFontTx/>
              <a:buChar char="-"/>
            </a:pPr>
            <a:r>
              <a:rPr lang="en-US" dirty="0"/>
              <a:t>On average globally, Experience hosts earn $10,000 a year [Airbnb 2019 Business Updates]</a:t>
            </a:r>
          </a:p>
          <a:p>
            <a:pPr>
              <a:buFontTx/>
              <a:buChar char="-"/>
            </a:pPr>
            <a:r>
              <a:rPr lang="en-US" dirty="0"/>
              <a:t>Seattle – which is one of Airbnb’s largest US markets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6F5BA9-6A3E-8F46-87C7-1E090663424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089" y="3706585"/>
            <a:ext cx="5061911" cy="20574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47A609-5FC1-C448-B85F-9A6E1DB27ED2}"/>
              </a:ext>
            </a:extLst>
          </p:cNvPr>
          <p:cNvSpPr txBox="1"/>
          <p:nvPr/>
        </p:nvSpPr>
        <p:spPr>
          <a:xfrm>
            <a:off x="214172" y="4489374"/>
            <a:ext cx="7494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factors affect the host’s yearly revenue?</a:t>
            </a:r>
          </a:p>
          <a:p>
            <a:r>
              <a:rPr lang="en-US" sz="2400" b="1" dirty="0"/>
              <a:t>Can we predict the yearly revenue?</a:t>
            </a:r>
          </a:p>
        </p:txBody>
      </p:sp>
    </p:spTree>
    <p:extLst>
      <p:ext uri="{BB962C8B-B14F-4D97-AF65-F5344CB8AC3E}">
        <p14:creationId xmlns:p14="http://schemas.microsoft.com/office/powerpoint/2010/main" val="3566497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390C9B1-2A6E-084B-A1E9-32C8C55C6C00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8946541" cy="480645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2200" dirty="0"/>
              <a:t>Evaluate &amp; Compare Machine Learning Models</a:t>
            </a:r>
          </a:p>
          <a:p>
            <a:pPr marL="0" indent="0">
              <a:buNone/>
            </a:pPr>
            <a:r>
              <a:rPr lang="en-US" sz="2200" dirty="0"/>
              <a:t>		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D66AD6-38FE-A045-945B-7205450B4C88}"/>
              </a:ext>
            </a:extLst>
          </p:cNvPr>
          <p:cNvSpPr/>
          <p:nvPr/>
        </p:nvSpPr>
        <p:spPr>
          <a:xfrm>
            <a:off x="248041" y="897450"/>
            <a:ext cx="731334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dirty="0"/>
              <a:t> Model Optimization :: Random Forest</a:t>
            </a:r>
          </a:p>
          <a:p>
            <a:pPr marL="742950" lvl="1" indent="-285750">
              <a:buFontTx/>
              <a:buChar char="-"/>
            </a:pPr>
            <a:r>
              <a:rPr lang="en-US" sz="1700" dirty="0"/>
              <a:t>Hyperparameter Tuning: random Search; Grid Search</a:t>
            </a:r>
          </a:p>
          <a:p>
            <a:pPr marL="742950" lvl="1" indent="-285750">
              <a:buFontTx/>
              <a:buChar char="-"/>
            </a:pPr>
            <a:r>
              <a:rPr lang="en-US" sz="1700" dirty="0"/>
              <a:t>Cross -Validation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FD8D03-BD03-1041-866C-68D715887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67" y="1910193"/>
            <a:ext cx="4231103" cy="25393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908019-CCCF-014D-942F-0DEF87FD6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652" y="760287"/>
            <a:ext cx="3655925" cy="243823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9D25543-F788-0E4D-962F-CD52655B688F}"/>
              </a:ext>
            </a:extLst>
          </p:cNvPr>
          <p:cNvSpPr/>
          <p:nvPr/>
        </p:nvSpPr>
        <p:spPr>
          <a:xfrm>
            <a:off x="3904712" y="1913262"/>
            <a:ext cx="2940228" cy="276999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 wrap="none">
            <a:spAutoFit/>
          </a:bodyPr>
          <a:lstStyle/>
          <a:p>
            <a:r>
              <a:rPr lang="en-US" sz="1200" dirty="0"/>
              <a:t>Random search with specified range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7497293-CBCD-0340-8EDC-BF2178317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041" y="4849297"/>
            <a:ext cx="2596099" cy="17878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E0FA45-E6E4-FD4A-9EBD-C781557BCF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2762" y="6345540"/>
            <a:ext cx="4801016" cy="29163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DD877B6-9E03-AB4C-9C52-22DB17FC0664}"/>
              </a:ext>
            </a:extLst>
          </p:cNvPr>
          <p:cNvSpPr/>
          <p:nvPr/>
        </p:nvSpPr>
        <p:spPr>
          <a:xfrm>
            <a:off x="2844140" y="6068541"/>
            <a:ext cx="2291012" cy="276999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 wrap="none">
            <a:spAutoFit/>
          </a:bodyPr>
          <a:lstStyle/>
          <a:p>
            <a:r>
              <a:rPr lang="en-US" sz="1200" dirty="0"/>
              <a:t>Random search best model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D72ABAB1-464E-C343-8E2E-23BB256627B0}"/>
              </a:ext>
            </a:extLst>
          </p:cNvPr>
          <p:cNvSpPr/>
          <p:nvPr/>
        </p:nvSpPr>
        <p:spPr>
          <a:xfrm>
            <a:off x="3942592" y="4632284"/>
            <a:ext cx="197438" cy="914400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152990A-7872-2E42-83CF-23F6D055EF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3020" y="4875494"/>
            <a:ext cx="3727191" cy="104070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543D398-8A07-7C4C-B517-459322B86A9B}"/>
              </a:ext>
            </a:extLst>
          </p:cNvPr>
          <p:cNvSpPr/>
          <p:nvPr/>
        </p:nvSpPr>
        <p:spPr>
          <a:xfrm>
            <a:off x="7518481" y="5939226"/>
            <a:ext cx="3741730" cy="276999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 wrap="none">
            <a:spAutoFit/>
          </a:bodyPr>
          <a:lstStyle/>
          <a:p>
            <a:r>
              <a:rPr lang="en-US" sz="1200" dirty="0"/>
              <a:t>Re-iterate with grid search with narrower range </a:t>
            </a:r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B15CCCF4-D61A-F244-9F7D-2BB69A561241}"/>
              </a:ext>
            </a:extLst>
          </p:cNvPr>
          <p:cNvSpPr/>
          <p:nvPr/>
        </p:nvSpPr>
        <p:spPr>
          <a:xfrm rot="3332754">
            <a:off x="6116771" y="5323690"/>
            <a:ext cx="161400" cy="1055077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7A7CDA08-0BA9-A349-9F4C-8AD173CD8A61}"/>
              </a:ext>
            </a:extLst>
          </p:cNvPr>
          <p:cNvSpPr/>
          <p:nvPr/>
        </p:nvSpPr>
        <p:spPr>
          <a:xfrm>
            <a:off x="8829544" y="3734849"/>
            <a:ext cx="233994" cy="895021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F3883E-F164-E048-918A-4570BEF2716D}"/>
              </a:ext>
            </a:extLst>
          </p:cNvPr>
          <p:cNvSpPr/>
          <p:nvPr/>
        </p:nvSpPr>
        <p:spPr>
          <a:xfrm>
            <a:off x="7971763" y="3225013"/>
            <a:ext cx="3252814" cy="276999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 wrap="none">
            <a:spAutoFit/>
          </a:bodyPr>
          <a:lstStyle/>
          <a:p>
            <a:r>
              <a:rPr lang="en-US" sz="1200" dirty="0"/>
              <a:t>Visualize evaluate metric for CV and test </a:t>
            </a:r>
          </a:p>
        </p:txBody>
      </p:sp>
    </p:spTree>
    <p:extLst>
      <p:ext uri="{BB962C8B-B14F-4D97-AF65-F5344CB8AC3E}">
        <p14:creationId xmlns:p14="http://schemas.microsoft.com/office/powerpoint/2010/main" val="2122387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390C9B1-2A6E-084B-A1E9-32C8C55C6C00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8946541" cy="480645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2200" dirty="0"/>
              <a:t>Evaluate &amp; Compare Machine Learning Models</a:t>
            </a:r>
          </a:p>
          <a:p>
            <a:pPr marL="0" indent="0">
              <a:buNone/>
            </a:pPr>
            <a:r>
              <a:rPr lang="en-US" sz="2200" dirty="0"/>
              <a:t>		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D66AD6-38FE-A045-945B-7205450B4C88}"/>
              </a:ext>
            </a:extLst>
          </p:cNvPr>
          <p:cNvSpPr/>
          <p:nvPr/>
        </p:nvSpPr>
        <p:spPr>
          <a:xfrm>
            <a:off x="248042" y="897450"/>
            <a:ext cx="4152099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00" dirty="0"/>
              <a:t> Model Optimization :: Random Forest</a:t>
            </a:r>
          </a:p>
          <a:p>
            <a:r>
              <a:rPr lang="en-US" sz="1700" dirty="0"/>
              <a:t> 	- Feature Reduction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0BBF9E-9BD3-B442-8261-4C09F0339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324" y="1641958"/>
            <a:ext cx="9319846" cy="509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18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390C9B1-2A6E-084B-A1E9-32C8C55C6C00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8946541" cy="480645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2200" dirty="0"/>
              <a:t>Evaluate &amp; Compare Machine Learning Models</a:t>
            </a:r>
          </a:p>
          <a:p>
            <a:pPr marL="0" indent="0">
              <a:buNone/>
            </a:pPr>
            <a:r>
              <a:rPr lang="en-US" sz="2200" dirty="0"/>
              <a:t>		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D66AD6-38FE-A045-945B-7205450B4C88}"/>
              </a:ext>
            </a:extLst>
          </p:cNvPr>
          <p:cNvSpPr/>
          <p:nvPr/>
        </p:nvSpPr>
        <p:spPr>
          <a:xfrm>
            <a:off x="248042" y="897450"/>
            <a:ext cx="664797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00" dirty="0"/>
              <a:t> Model Optimization :: Random Forest with Reduced Features</a:t>
            </a:r>
          </a:p>
          <a:p>
            <a:r>
              <a:rPr lang="en-US" sz="1700" dirty="0"/>
              <a:t>	- Model 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1AD7C6-D876-E24E-A665-FE8D24E37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85" y="3274348"/>
            <a:ext cx="3823682" cy="26890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7E5FBB-FE1D-4C47-91BF-C230DDBB9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698" y="3274349"/>
            <a:ext cx="8190517" cy="26890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0C6F66-021B-BE4C-833B-3F40F5FC1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57" y="1823254"/>
            <a:ext cx="3062010" cy="83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1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390C9B1-2A6E-084B-A1E9-32C8C55C6C00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8946541" cy="480645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2200" dirty="0"/>
              <a:t>Evaluate &amp; Compare Machine Learning Models</a:t>
            </a:r>
          </a:p>
          <a:p>
            <a:pPr marL="0" indent="0">
              <a:buNone/>
            </a:pPr>
            <a:r>
              <a:rPr lang="en-US" sz="2200" dirty="0"/>
              <a:t>		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D66AD6-38FE-A045-945B-7205450B4C88}"/>
              </a:ext>
            </a:extLst>
          </p:cNvPr>
          <p:cNvSpPr/>
          <p:nvPr/>
        </p:nvSpPr>
        <p:spPr>
          <a:xfrm>
            <a:off x="93785" y="621035"/>
            <a:ext cx="6420347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00" dirty="0"/>
              <a:t> Model Optimization :: Linear Regression with Regularization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4F1210-630E-7C4F-BFAA-ED0159947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366" y="1230684"/>
            <a:ext cx="4372707" cy="24770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8CB41C-8BFB-8E41-A409-93564932CC42}"/>
              </a:ext>
            </a:extLst>
          </p:cNvPr>
          <p:cNvSpPr/>
          <p:nvPr/>
        </p:nvSpPr>
        <p:spPr>
          <a:xfrm>
            <a:off x="3516895" y="1248968"/>
            <a:ext cx="3228769" cy="276999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 wrap="none">
            <a:spAutoFit/>
          </a:bodyPr>
          <a:lstStyle/>
          <a:p>
            <a:r>
              <a:rPr lang="en-US" sz="1200" dirty="0"/>
              <a:t> Linear Regression Base Model CV 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FC269A-46DD-B340-931E-9B6237548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168" y="4891529"/>
            <a:ext cx="4771725" cy="16733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C5C4D7-DB3C-7B4D-AA1E-750631BA2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5227" y="1455718"/>
            <a:ext cx="2493841" cy="12006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81D596B-D4F1-1242-9B8B-9C17261B4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8893" y="4891529"/>
            <a:ext cx="2666243" cy="1673394"/>
          </a:xfrm>
          <a:prstGeom prst="rect">
            <a:avLst/>
          </a:prstGeom>
        </p:spPr>
      </p:pic>
      <p:sp>
        <p:nvSpPr>
          <p:cNvPr id="19" name="Down Arrow 18">
            <a:extLst>
              <a:ext uri="{FF2B5EF4-FFF2-40B4-BE49-F238E27FC236}">
                <a16:creationId xmlns:a16="http://schemas.microsoft.com/office/drawing/2014/main" id="{7704C2D4-9C35-9B4E-8B06-65CC151706F1}"/>
              </a:ext>
            </a:extLst>
          </p:cNvPr>
          <p:cNvSpPr/>
          <p:nvPr/>
        </p:nvSpPr>
        <p:spPr>
          <a:xfrm>
            <a:off x="1485656" y="3718859"/>
            <a:ext cx="433753" cy="104030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DC4475-0DFE-6E4D-BED1-C9E7631009C4}"/>
              </a:ext>
            </a:extLst>
          </p:cNvPr>
          <p:cNvSpPr/>
          <p:nvPr/>
        </p:nvSpPr>
        <p:spPr>
          <a:xfrm>
            <a:off x="2487403" y="4120197"/>
            <a:ext cx="3179075" cy="276999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 wrap="none">
            <a:spAutoFit/>
          </a:bodyPr>
          <a:lstStyle/>
          <a:p>
            <a:r>
              <a:rPr lang="en-US" sz="1200" dirty="0"/>
              <a:t>Regularization Process and its CV Results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412BE72-A535-3B48-ADC0-9B55326687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050" y="4891529"/>
            <a:ext cx="3021118" cy="167339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4122414-C22B-E44A-8063-2F9A68D60E50}"/>
              </a:ext>
            </a:extLst>
          </p:cNvPr>
          <p:cNvSpPr/>
          <p:nvPr/>
        </p:nvSpPr>
        <p:spPr>
          <a:xfrm>
            <a:off x="8974748" y="3312293"/>
            <a:ext cx="2034531" cy="461665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 wrap="none">
            <a:spAutoFit/>
          </a:bodyPr>
          <a:lstStyle/>
          <a:p>
            <a:r>
              <a:rPr lang="en-US" sz="1200" dirty="0"/>
              <a:t>Best Model – Alpha = 0.1</a:t>
            </a:r>
          </a:p>
          <a:p>
            <a:r>
              <a:rPr lang="en-US" sz="1200" dirty="0"/>
              <a:t>Note: Not improve much</a:t>
            </a: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F36BD392-1E21-D945-AA1D-2DE510925D08}"/>
              </a:ext>
            </a:extLst>
          </p:cNvPr>
          <p:cNvSpPr/>
          <p:nvPr/>
        </p:nvSpPr>
        <p:spPr>
          <a:xfrm flipV="1">
            <a:off x="8435272" y="2848285"/>
            <a:ext cx="433753" cy="1659450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13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390C9B1-2A6E-084B-A1E9-32C8C55C6C00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8946541" cy="480645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2200" dirty="0"/>
              <a:t>Evaluate &amp; Compare Machine Learning Models</a:t>
            </a:r>
          </a:p>
          <a:p>
            <a:pPr marL="0" indent="0">
              <a:buNone/>
            </a:pPr>
            <a:r>
              <a:rPr lang="en-US" sz="2200" dirty="0"/>
              <a:t>		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D66AD6-38FE-A045-945B-7205450B4C88}"/>
              </a:ext>
            </a:extLst>
          </p:cNvPr>
          <p:cNvSpPr/>
          <p:nvPr/>
        </p:nvSpPr>
        <p:spPr>
          <a:xfrm>
            <a:off x="248042" y="897450"/>
            <a:ext cx="4596130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00" dirty="0"/>
              <a:t> Model Optimization :: Model Comparison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2BAAA4-6116-CE4F-8D35-1DA06340E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107" y="1309316"/>
            <a:ext cx="6094142" cy="33190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2672DE-44A9-494D-AF16-BB4C75618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476" y="4686299"/>
            <a:ext cx="8537464" cy="205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078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71BA857-7DC3-A440-97CA-CED3CC494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73" y="183087"/>
            <a:ext cx="8298595" cy="1094728"/>
          </a:xfrm>
        </p:spPr>
        <p:txBody>
          <a:bodyPr/>
          <a:lstStyle/>
          <a:p>
            <a:r>
              <a:rPr lang="en-US" dirty="0"/>
              <a:t>Conclusions </a:t>
            </a:r>
            <a:br>
              <a:rPr lang="en-US" dirty="0"/>
            </a:br>
            <a:r>
              <a:rPr lang="en-US" sz="1700" dirty="0"/>
              <a:t>– A take-away message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3E555C3-838C-444D-A2BA-16616C79D6F3}"/>
              </a:ext>
            </a:extLst>
          </p:cNvPr>
          <p:cNvSpPr txBox="1">
            <a:spLocks/>
          </p:cNvSpPr>
          <p:nvPr/>
        </p:nvSpPr>
        <p:spPr>
          <a:xfrm>
            <a:off x="1712910" y="1552962"/>
            <a:ext cx="7126289" cy="457201"/>
          </a:xfrm>
          <a:prstGeom prst="rect">
            <a:avLst/>
          </a:prstGeom>
          <a:gradFill>
            <a:gsLst>
              <a:gs pos="0">
                <a:schemeClr val="bg2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200" dirty="0"/>
              <a:t>Top 20 Important Features to Pay Attention To!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8AC144-8862-9D4A-ABB0-A2D426913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73" y="2325650"/>
            <a:ext cx="5434593" cy="36296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A06F6F-2CD3-7B4D-B1BE-F1A496AEB3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7" r="2221" b="2258"/>
          <a:stretch/>
        </p:blipFill>
        <p:spPr>
          <a:xfrm>
            <a:off x="5709811" y="2308066"/>
            <a:ext cx="6050474" cy="364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627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5DFBF-75DD-DB44-9EBA-9F9CBD9D4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74" y="183087"/>
            <a:ext cx="7853120" cy="813374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DC5D8-00FB-4344-B05C-FFDD6A671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466" y="1513657"/>
            <a:ext cx="10385303" cy="4195481"/>
          </a:xfrm>
        </p:spPr>
        <p:txBody>
          <a:bodyPr/>
          <a:lstStyle/>
          <a:p>
            <a:r>
              <a:rPr lang="en-US" dirty="0"/>
              <a:t>87% of features contributed to the predictive power of the model.</a:t>
            </a:r>
          </a:p>
          <a:p>
            <a:r>
              <a:rPr lang="en-US" dirty="0"/>
              <a:t>Out of 5 supervised machine learning model, the Random forest provided the best results.</a:t>
            </a:r>
          </a:p>
          <a:p>
            <a:r>
              <a:rPr lang="en-US" dirty="0"/>
              <a:t> Out of 106 features, we used 72 features for the best model, and part of them were features engineered.</a:t>
            </a:r>
          </a:p>
          <a:p>
            <a:r>
              <a:rPr lang="en-US" dirty="0"/>
              <a:t>With 80% - 20% splitting, the test data was standardized with train data parameter.</a:t>
            </a:r>
          </a:p>
          <a:p>
            <a:r>
              <a:rPr lang="en-US" dirty="0"/>
              <a:t>With more ideas, the model can be improved in the features. </a:t>
            </a:r>
          </a:p>
        </p:txBody>
      </p:sp>
    </p:spTree>
    <p:extLst>
      <p:ext uri="{BB962C8B-B14F-4D97-AF65-F5344CB8AC3E}">
        <p14:creationId xmlns:p14="http://schemas.microsoft.com/office/powerpoint/2010/main" val="1673396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E2ABD-4A29-CA4A-A31E-26895D93A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might care?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24CA6-35D8-9F4E-BAFE-9DE3DDBE8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Airbnb </a:t>
            </a:r>
          </a:p>
          <a:p>
            <a:r>
              <a:rPr lang="en-US" sz="2400" dirty="0"/>
              <a:t>Hosts who active on the platform</a:t>
            </a:r>
          </a:p>
          <a:p>
            <a:r>
              <a:rPr lang="en-US" sz="2400" dirty="0"/>
              <a:t>People who want to invest the platform/listing</a:t>
            </a:r>
          </a:p>
          <a:p>
            <a:r>
              <a:rPr lang="en-US" sz="2400" dirty="0"/>
              <a:t>Other Housing Agencies: </a:t>
            </a:r>
            <a:r>
              <a:rPr lang="en-US" sz="2400" dirty="0" err="1"/>
              <a:t>Priceline.com</a:t>
            </a:r>
            <a:r>
              <a:rPr lang="en-US" sz="2400" dirty="0"/>
              <a:t>, </a:t>
            </a:r>
            <a:r>
              <a:rPr lang="en-US" sz="2400" dirty="0" err="1"/>
              <a:t>Booking.com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42018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60BEA-190E-E24B-BE01-091031966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factors affect yearly revenue for a listing on Airbnb?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D5742-896C-9646-99B5-0D4468DBF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1865939"/>
          </a:xfrm>
        </p:spPr>
        <p:txBody>
          <a:bodyPr/>
          <a:lstStyle/>
          <a:p>
            <a:r>
              <a:rPr lang="en-US" dirty="0"/>
              <a:t>Market: City, Location, Culture, Event</a:t>
            </a:r>
          </a:p>
          <a:p>
            <a:r>
              <a:rPr lang="en-US" dirty="0"/>
              <a:t>Host Activeness &amp; Management </a:t>
            </a:r>
          </a:p>
          <a:p>
            <a:r>
              <a:rPr lang="en-US" dirty="0"/>
              <a:t>Listing Attribute: Area, Facilities, Accommodates</a:t>
            </a:r>
          </a:p>
          <a:p>
            <a:r>
              <a:rPr lang="en-US" dirty="0"/>
              <a:t>Customer * Guest Interaction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30CF02-3DB6-F04F-BFDB-C53AEBC245A0}"/>
              </a:ext>
            </a:extLst>
          </p:cNvPr>
          <p:cNvSpPr txBox="1"/>
          <p:nvPr/>
        </p:nvSpPr>
        <p:spPr>
          <a:xfrm>
            <a:off x="1632856" y="5328048"/>
            <a:ext cx="64497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 Source</a:t>
            </a:r>
          </a:p>
          <a:p>
            <a:r>
              <a:rPr lang="en-US" dirty="0"/>
              <a:t>- Inside Airbnb</a:t>
            </a:r>
          </a:p>
          <a:p>
            <a:r>
              <a:rPr lang="en-US" dirty="0"/>
              <a:t>- </a:t>
            </a:r>
            <a:r>
              <a:rPr lang="en-US" dirty="0">
                <a:hlinkClick r:id="rId2"/>
              </a:rPr>
              <a:t>http://insideairbnb.com/get-the-data.html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63F2147-A8A1-5A43-ADEA-83C7DB308588}"/>
              </a:ext>
            </a:extLst>
          </p:cNvPr>
          <p:cNvCxnSpPr>
            <a:cxnSpLocks/>
          </p:cNvCxnSpPr>
          <p:nvPr/>
        </p:nvCxnSpPr>
        <p:spPr>
          <a:xfrm flipV="1">
            <a:off x="5486400" y="4033157"/>
            <a:ext cx="0" cy="1681844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384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03400-78D8-6746-BFFD-2E818D069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00525"/>
          </a:xfrm>
        </p:spPr>
        <p:txBody>
          <a:bodyPr/>
          <a:lstStyle/>
          <a:p>
            <a:r>
              <a:rPr lang="en-US" dirty="0"/>
              <a:t>Data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22961-6739-3A48-8F4D-3348B67F8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416" y="1584866"/>
            <a:ext cx="8387839" cy="1322613"/>
          </a:xfrm>
        </p:spPr>
        <p:txBody>
          <a:bodyPr>
            <a:noAutofit/>
          </a:bodyPr>
          <a:lstStyle/>
          <a:p>
            <a:pPr algn="ctr"/>
            <a:r>
              <a:rPr lang="en-US" sz="2200" dirty="0"/>
              <a:t>Data acquired: Data Complied: 22 February, 2020 </a:t>
            </a:r>
          </a:p>
          <a:p>
            <a:pPr algn="ctr"/>
            <a:r>
              <a:rPr lang="en-US" sz="2200" dirty="0"/>
              <a:t>Number of records: 7,544</a:t>
            </a:r>
          </a:p>
          <a:p>
            <a:pPr algn="ctr"/>
            <a:r>
              <a:rPr lang="en-US" sz="2200" dirty="0"/>
              <a:t>Number of features: 106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A4AEF8-615E-B747-8431-C5DFD086A92C}"/>
              </a:ext>
            </a:extLst>
          </p:cNvPr>
          <p:cNvSpPr txBox="1"/>
          <p:nvPr/>
        </p:nvSpPr>
        <p:spPr>
          <a:xfrm>
            <a:off x="5598594" y="3148326"/>
            <a:ext cx="40331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Cleaning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Drop Features</a:t>
            </a:r>
          </a:p>
          <a:p>
            <a:pPr marL="285750" indent="-285750">
              <a:buFontTx/>
              <a:buChar char="-"/>
            </a:pPr>
            <a:r>
              <a:rPr lang="en-US" dirty="0"/>
              <a:t>Recoding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Deal with Missingness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Outlier Detect </a:t>
            </a:r>
          </a:p>
          <a:p>
            <a:pPr marL="285750" indent="-285750">
              <a:buFontTx/>
              <a:buChar char="-"/>
            </a:pPr>
            <a:r>
              <a:rPr lang="en-US" dirty="0"/>
              <a:t>Define the Target Features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96A5DC9-81B1-F046-B0F8-BF2003FB7444}"/>
              </a:ext>
            </a:extLst>
          </p:cNvPr>
          <p:cNvSpPr txBox="1">
            <a:spLocks/>
          </p:cNvSpPr>
          <p:nvPr/>
        </p:nvSpPr>
        <p:spPr>
          <a:xfrm>
            <a:off x="-163287" y="5143500"/>
            <a:ext cx="8946541" cy="13226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2200" dirty="0"/>
              <a:t>Final Data</a:t>
            </a:r>
          </a:p>
          <a:p>
            <a:pPr algn="ctr"/>
            <a:r>
              <a:rPr lang="en-US" sz="2200" dirty="0"/>
              <a:t>Number of records: 6,583</a:t>
            </a:r>
          </a:p>
          <a:p>
            <a:pPr algn="ctr"/>
            <a:r>
              <a:rPr lang="en-US" sz="2200" dirty="0"/>
              <a:t>Number of features: 80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E12D3C-E395-B541-B5BE-54381017C919}"/>
              </a:ext>
            </a:extLst>
          </p:cNvPr>
          <p:cNvCxnSpPr>
            <a:cxnSpLocks/>
          </p:cNvCxnSpPr>
          <p:nvPr/>
        </p:nvCxnSpPr>
        <p:spPr>
          <a:xfrm flipH="1">
            <a:off x="5133768" y="2907478"/>
            <a:ext cx="1" cy="2236021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354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F7E58-7925-014A-88C2-C4D4F67D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5F80A-6234-D64B-8187-5995D63E7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5965" y="1507139"/>
            <a:ext cx="7959045" cy="445077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sz="2200" dirty="0"/>
              <a:t>Yearly Revenue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0457B74-5D73-8342-BEEB-6B03C97B6E99}"/>
              </a:ext>
            </a:extLst>
          </p:cNvPr>
          <p:cNvSpPr txBox="1">
            <a:spLocks/>
          </p:cNvSpPr>
          <p:nvPr/>
        </p:nvSpPr>
        <p:spPr>
          <a:xfrm>
            <a:off x="1135966" y="4340524"/>
            <a:ext cx="7959045" cy="456763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200" dirty="0"/>
              <a:t>Geographical Information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9965A45-1ABF-BA4C-9224-462B69985BAA}"/>
              </a:ext>
            </a:extLst>
          </p:cNvPr>
          <p:cNvSpPr txBox="1">
            <a:spLocks/>
          </p:cNvSpPr>
          <p:nvPr/>
        </p:nvSpPr>
        <p:spPr>
          <a:xfrm>
            <a:off x="1135968" y="2177431"/>
            <a:ext cx="7959045" cy="464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200" dirty="0"/>
              <a:t>Host Activeness on the Platform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CAF1A81-C606-4E45-8FEF-279D15C2285C}"/>
              </a:ext>
            </a:extLst>
          </p:cNvPr>
          <p:cNvSpPr txBox="1">
            <a:spLocks/>
          </p:cNvSpPr>
          <p:nvPr/>
        </p:nvSpPr>
        <p:spPr>
          <a:xfrm>
            <a:off x="1135965" y="2885044"/>
            <a:ext cx="7959045" cy="4338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200" dirty="0"/>
              <a:t>Listing Accommodates &amp; Facilities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AB84851-7C84-F94C-AD2E-D29053A7716A}"/>
              </a:ext>
            </a:extLst>
          </p:cNvPr>
          <p:cNvSpPr txBox="1">
            <a:spLocks/>
          </p:cNvSpPr>
          <p:nvPr/>
        </p:nvSpPr>
        <p:spPr>
          <a:xfrm>
            <a:off x="1135966" y="3591016"/>
            <a:ext cx="7959045" cy="424393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200" dirty="0"/>
              <a:t>Interactive Relationship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ACD9CC-BC1D-5D48-AA9E-98C94BA15D3B}"/>
              </a:ext>
            </a:extLst>
          </p:cNvPr>
          <p:cNvSpPr txBox="1"/>
          <p:nvPr/>
        </p:nvSpPr>
        <p:spPr>
          <a:xfrm>
            <a:off x="7137400" y="3149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582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7510CF1-DB96-7146-A246-B11F3CD7487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59045" cy="44507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200" dirty="0"/>
              <a:t>Yearly Revenue</a:t>
            </a:r>
          </a:p>
        </p:txBody>
      </p:sp>
      <p:sp>
        <p:nvSpPr>
          <p:cNvPr id="18" name="Curved Right Arrow 17">
            <a:extLst>
              <a:ext uri="{FF2B5EF4-FFF2-40B4-BE49-F238E27FC236}">
                <a16:creationId xmlns:a16="http://schemas.microsoft.com/office/drawing/2014/main" id="{DB255CB3-080C-444A-89E3-A1FB0AF2A5DB}"/>
              </a:ext>
            </a:extLst>
          </p:cNvPr>
          <p:cNvSpPr/>
          <p:nvPr/>
        </p:nvSpPr>
        <p:spPr>
          <a:xfrm rot="1373941">
            <a:off x="7872474" y="1457817"/>
            <a:ext cx="799635" cy="1447795"/>
          </a:xfrm>
          <a:prstGeom prst="curved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urved Down Arrow 16">
            <a:extLst>
              <a:ext uri="{FF2B5EF4-FFF2-40B4-BE49-F238E27FC236}">
                <a16:creationId xmlns:a16="http://schemas.microsoft.com/office/drawing/2014/main" id="{888576AF-B637-AC43-BD62-E24849B3113D}"/>
              </a:ext>
            </a:extLst>
          </p:cNvPr>
          <p:cNvSpPr/>
          <p:nvPr/>
        </p:nvSpPr>
        <p:spPr>
          <a:xfrm rot="4014343">
            <a:off x="4876312" y="1401043"/>
            <a:ext cx="1218080" cy="784456"/>
          </a:xfrm>
          <a:prstGeom prst="curvedDownArrow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Curved Down Arrow 18">
            <a:extLst>
              <a:ext uri="{FF2B5EF4-FFF2-40B4-BE49-F238E27FC236}">
                <a16:creationId xmlns:a16="http://schemas.microsoft.com/office/drawing/2014/main" id="{6B686593-3398-2D41-8D37-046C67D80383}"/>
              </a:ext>
            </a:extLst>
          </p:cNvPr>
          <p:cNvSpPr/>
          <p:nvPr/>
        </p:nvSpPr>
        <p:spPr>
          <a:xfrm rot="14516233">
            <a:off x="2082317" y="4014181"/>
            <a:ext cx="1355627" cy="692316"/>
          </a:xfrm>
          <a:prstGeom prst="curved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BF9847-65B8-1B4E-BFD7-03F974D45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261" y="4156435"/>
            <a:ext cx="6431941" cy="25862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E05A43-EBE8-2D4E-AA7B-BFE8B243D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5814" y="687357"/>
            <a:ext cx="3822700" cy="116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EC06F2-016E-0347-9D85-D9A982385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845" y="662970"/>
            <a:ext cx="3670300" cy="1130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908E73-9C34-C346-9097-F24EEABBD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88132"/>
            <a:ext cx="3746500" cy="1143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87362-4CC0-5F41-96C8-DBA0DC6CD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964" y="1933649"/>
            <a:ext cx="10757384" cy="1829970"/>
          </a:xfrm>
        </p:spPr>
        <p:txBody>
          <a:bodyPr/>
          <a:lstStyle/>
          <a:p>
            <a:r>
              <a:rPr lang="en-US" sz="2400" b="1" dirty="0"/>
              <a:t>Definition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b="1" dirty="0"/>
              <a:t>Estimated Booking in Year = </a:t>
            </a:r>
            <a:r>
              <a:rPr lang="en-US" i="1" dirty="0" err="1"/>
              <a:t>reviews_per_month</a:t>
            </a:r>
            <a:r>
              <a:rPr lang="en-US" i="1" dirty="0"/>
              <a:t> * 12</a:t>
            </a:r>
            <a:r>
              <a:rPr lang="en-US" dirty="0"/>
              <a:t> / 50%</a:t>
            </a:r>
          </a:p>
          <a:p>
            <a:pPr marL="0" indent="0">
              <a:buNone/>
            </a:pPr>
            <a:r>
              <a:rPr lang="en-US" b="1" dirty="0"/>
              <a:t>Occupancy Rate </a:t>
            </a:r>
            <a:r>
              <a:rPr lang="en-US" dirty="0"/>
              <a:t>= </a:t>
            </a:r>
            <a:r>
              <a:rPr lang="en-US" i="1" dirty="0"/>
              <a:t>Estimated Booking in Year</a:t>
            </a:r>
            <a:r>
              <a:rPr lang="en-US" b="1" dirty="0"/>
              <a:t> </a:t>
            </a:r>
            <a:r>
              <a:rPr lang="en-US" i="1" dirty="0"/>
              <a:t>* </a:t>
            </a:r>
            <a:r>
              <a:rPr lang="en-US" i="1" dirty="0" err="1"/>
              <a:t>minimum_nights_avg_nt</a:t>
            </a:r>
            <a:r>
              <a:rPr lang="en-US" dirty="0"/>
              <a:t> </a:t>
            </a:r>
            <a:r>
              <a:rPr lang="en-US" i="1" dirty="0"/>
              <a:t>/365 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Yearly Revenue </a:t>
            </a:r>
            <a:r>
              <a:rPr lang="en-US" dirty="0"/>
              <a:t>= </a:t>
            </a:r>
            <a:r>
              <a:rPr lang="en-US" i="1" dirty="0"/>
              <a:t>price * Occupancy Rate * 365</a:t>
            </a:r>
            <a:r>
              <a:rPr lang="en-US" dirty="0"/>
              <a:t> 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534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3C49E-CA74-254E-ACFA-0ECF216E7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941" y="492949"/>
            <a:ext cx="3666396" cy="30310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Global Business Trends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E81BB85-83A9-F043-9DEF-1EBAFBF9E70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59045" cy="464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200" dirty="0"/>
              <a:t>Host Activeness on the Platform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05478F-009E-8F4F-9AB7-73F4B67C9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96" y="1808278"/>
            <a:ext cx="4188941" cy="14901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D03847-2B31-EF45-8968-A3AF077C7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96" y="3298467"/>
            <a:ext cx="4188941" cy="26483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C7352B-B359-E64F-B345-249C991B7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833" y="1777310"/>
            <a:ext cx="4117031" cy="28420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6CC8B2-E6A0-0A47-8464-D001E6F292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3834" y="4619326"/>
            <a:ext cx="4117031" cy="1327524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FA44A4A-59A9-F34F-B5F1-85A76F75567C}"/>
              </a:ext>
            </a:extLst>
          </p:cNvPr>
          <p:cNvSpPr txBox="1">
            <a:spLocks/>
          </p:cNvSpPr>
          <p:nvPr/>
        </p:nvSpPr>
        <p:spPr>
          <a:xfrm>
            <a:off x="4534558" y="2440450"/>
            <a:ext cx="1354116" cy="28648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1200" dirty="0"/>
              <a:t>Join &amp; Active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2C34B93-B96C-D447-B7BC-B320AE65632B}"/>
              </a:ext>
            </a:extLst>
          </p:cNvPr>
          <p:cNvSpPr txBox="1">
            <a:spLocks/>
          </p:cNvSpPr>
          <p:nvPr/>
        </p:nvSpPr>
        <p:spPr>
          <a:xfrm>
            <a:off x="4534558" y="3752678"/>
            <a:ext cx="1354116" cy="2665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1200" dirty="0"/>
              <a:t>Yearly Revenue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DF58D2E-F2E8-4541-81E3-831F4FA2839A}"/>
              </a:ext>
            </a:extLst>
          </p:cNvPr>
          <p:cNvSpPr txBox="1">
            <a:spLocks/>
          </p:cNvSpPr>
          <p:nvPr/>
        </p:nvSpPr>
        <p:spPr>
          <a:xfrm>
            <a:off x="4433829" y="5044963"/>
            <a:ext cx="1620981" cy="28648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1200" dirty="0"/>
              <a:t>Occupancy Rate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768D526-5992-8640-B59B-7D499F903A57}"/>
              </a:ext>
            </a:extLst>
          </p:cNvPr>
          <p:cNvSpPr txBox="1">
            <a:spLocks/>
          </p:cNvSpPr>
          <p:nvPr/>
        </p:nvSpPr>
        <p:spPr>
          <a:xfrm>
            <a:off x="10123166" y="2488817"/>
            <a:ext cx="1582802" cy="28648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1200" dirty="0"/>
              <a:t>Price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FFE824A-36A1-F848-A8BB-C44496588AD0}"/>
              </a:ext>
            </a:extLst>
          </p:cNvPr>
          <p:cNvSpPr txBox="1">
            <a:spLocks/>
          </p:cNvSpPr>
          <p:nvPr/>
        </p:nvSpPr>
        <p:spPr>
          <a:xfrm>
            <a:off x="10123165" y="3736725"/>
            <a:ext cx="1582803" cy="4894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1200" dirty="0"/>
              <a:t>Number of Review Last 12 Month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A6AE923-51F3-C844-9039-F45C55BE9A00}"/>
              </a:ext>
            </a:extLst>
          </p:cNvPr>
          <p:cNvSpPr txBox="1">
            <a:spLocks/>
          </p:cNvSpPr>
          <p:nvPr/>
        </p:nvSpPr>
        <p:spPr>
          <a:xfrm>
            <a:off x="10123165" y="5187587"/>
            <a:ext cx="1582803" cy="28648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1200" dirty="0"/>
              <a:t>Number of review</a:t>
            </a:r>
          </a:p>
        </p:txBody>
      </p:sp>
    </p:spTree>
    <p:extLst>
      <p:ext uri="{BB962C8B-B14F-4D97-AF65-F5344CB8AC3E}">
        <p14:creationId xmlns:p14="http://schemas.microsoft.com/office/powerpoint/2010/main" val="1039302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97D9FEE-D3E1-F34E-BDF2-C1C0E9F36F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167" y="876663"/>
            <a:ext cx="5338118" cy="1896831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FC59326-05A6-4E44-B7FA-B53A86AB8A6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59045" cy="464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200" dirty="0"/>
              <a:t>Host Activeness on the Platform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F99E85F-F2C6-114F-B927-C55E3CAB3C91}"/>
              </a:ext>
            </a:extLst>
          </p:cNvPr>
          <p:cNvSpPr txBox="1">
            <a:spLocks/>
          </p:cNvSpPr>
          <p:nvPr/>
        </p:nvSpPr>
        <p:spPr>
          <a:xfrm>
            <a:off x="378941" y="492949"/>
            <a:ext cx="3666396" cy="303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Power of Attraction &amp; Staying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9CC978-C4E6-D045-B7C5-713493B3BC47}"/>
              </a:ext>
            </a:extLst>
          </p:cNvPr>
          <p:cNvSpPr txBox="1">
            <a:spLocks/>
          </p:cNvSpPr>
          <p:nvPr/>
        </p:nvSpPr>
        <p:spPr>
          <a:xfrm>
            <a:off x="6590271" y="923834"/>
            <a:ext cx="2306594" cy="303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Host Listing Counts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D486CB-86E0-E34A-ABA2-9682100492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672"/>
          <a:stretch/>
        </p:blipFill>
        <p:spPr>
          <a:xfrm>
            <a:off x="6960973" y="1388585"/>
            <a:ext cx="4712043" cy="20177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107775-E7B7-664E-AB8F-0DD064DBD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0104" y="3567987"/>
            <a:ext cx="3745273" cy="14086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DE14E5-33A3-1648-9D8B-1531FE340F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9045" y="5221531"/>
            <a:ext cx="3101855" cy="1148835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FEF25B5-26AE-FE45-8BB8-12FBCC4D216B}"/>
              </a:ext>
            </a:extLst>
          </p:cNvPr>
          <p:cNvSpPr txBox="1">
            <a:spLocks/>
          </p:cNvSpPr>
          <p:nvPr/>
        </p:nvSpPr>
        <p:spPr>
          <a:xfrm>
            <a:off x="378941" y="3104770"/>
            <a:ext cx="2306594" cy="303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Days on Airbnb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2C0C42A-5645-2D40-9E97-3CDF4B134F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2238" y="3586061"/>
            <a:ext cx="3358464" cy="297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951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271</TotalTime>
  <Words>639</Words>
  <Application>Microsoft Macintosh PowerPoint</Application>
  <PresentationFormat>Widescreen</PresentationFormat>
  <Paragraphs>116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Century Gothic</vt:lpstr>
      <vt:lpstr>Wingdings 3</vt:lpstr>
      <vt:lpstr>Ion</vt:lpstr>
      <vt:lpstr>   Airbnb Yearly Revenue Prediction  Ashley Jiangyang  Data Science intensive Capstone Project Mar, 2020   </vt:lpstr>
      <vt:lpstr>The Problem</vt:lpstr>
      <vt:lpstr>Who might care?</vt:lpstr>
      <vt:lpstr>What factors affect yearly revenue for a listing on Airbnb?</vt:lpstr>
      <vt:lpstr>Data Information</vt:lpstr>
      <vt:lpstr>Data Exploration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 Modeling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  – A take-away message</vt:lpstr>
      <vt:lpstr>conclusions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 Airbnb Yearly Revenue Prediction  Ashley Jiangyang  Data Science intensive Capstone Project Mar, 2020   </dc:title>
  <dc:creator>Microsoft Office User</dc:creator>
  <cp:lastModifiedBy>Microsoft Office User</cp:lastModifiedBy>
  <cp:revision>47</cp:revision>
  <dcterms:created xsi:type="dcterms:W3CDTF">2020-03-26T06:05:31Z</dcterms:created>
  <dcterms:modified xsi:type="dcterms:W3CDTF">2020-03-27T08:07:54Z</dcterms:modified>
</cp:coreProperties>
</file>